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61" r:id="rId4"/>
    <p:sldId id="269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2731" autoAdjust="0"/>
  </p:normalViewPr>
  <p:slideViewPr>
    <p:cSldViewPr>
      <p:cViewPr>
        <p:scale>
          <a:sx n="66" d="100"/>
          <a:sy n="66" d="100"/>
        </p:scale>
        <p:origin x="-1080" y="-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43" y="5127775"/>
            <a:ext cx="4943314" cy="4857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744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43DF0-1BB4-4543-B179-4F9F9CF6C0EE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increase velocity and </a:t>
            </a:r>
          </a:p>
          <a:p>
            <a:r>
              <a:rPr lang="en-US" altLang="en-US"/>
              <a:t>to make an efficient transition to the running action.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Front foot is placed quickly onto the ball of the foot for the first stride.</a:t>
            </a:r>
          </a:p>
          <a:p>
            <a:r>
              <a:rPr lang="en-US" altLang="en-US"/>
              <a:t>-	Forward lean is maintained.</a:t>
            </a:r>
          </a:p>
        </p:txBody>
      </p:sp>
    </p:spTree>
    <p:extLst>
      <p:ext uri="{BB962C8B-B14F-4D97-AF65-F5344CB8AC3E}">
        <p14:creationId xmlns:p14="http://schemas.microsoft.com/office/powerpoint/2010/main" val="49025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F0B7-81AE-4E8C-9DA4-BAC6B8E2A702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increase velocity and </a:t>
            </a:r>
          </a:p>
          <a:p>
            <a:r>
              <a:rPr lang="en-US" altLang="en-US"/>
              <a:t>to make an efficient transition to the running action.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  <a:endParaRPr lang="en-US" altLang="en-US"/>
          </a:p>
          <a:p>
            <a:r>
              <a:rPr lang="en-US" altLang="en-US"/>
              <a:t>-	Lower legs are kept parallel to the ground during recovery.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9658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DF71-A91C-4D23-9210-C88951181EC9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increase velocity and </a:t>
            </a:r>
          </a:p>
          <a:p>
            <a:r>
              <a:rPr lang="en-US" altLang="en-US"/>
              <a:t>to make an efficient transition to the running action.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Stride length and stride frequency increase with each stride.</a:t>
            </a:r>
          </a:p>
          <a:p>
            <a:r>
              <a:rPr lang="en-US" altLang="en-US"/>
              <a:t>-	Trunk straightens gradually after 20-30 m.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2172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9C287-B342-4878-9FC6-274F021ED186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ym typeface="Monotype Sorts"/>
              </a:rPr>
              <a:t>The Crouch Start is divided into four phases: "ON YOUR MARKS" POSITION, "SET" POSITION, DRIVE and ACCELERATION.</a:t>
            </a:r>
          </a:p>
          <a:p>
            <a:endParaRPr lang="en-US" altLang="en-US">
              <a:sym typeface="Monotype Sorts"/>
            </a:endParaRPr>
          </a:p>
          <a:p>
            <a:r>
              <a:rPr lang="en-US" altLang="en-US">
                <a:sym typeface="Monotype Sorts"/>
              </a:rPr>
              <a:t>-</a:t>
            </a:r>
            <a:r>
              <a:rPr lang="en-GB" altLang="en-US">
                <a:sym typeface="Monotype Sorts"/>
              </a:rPr>
              <a:t>	In the "on your marks" position the sprinter has set the blocks and assumed the initial position.</a:t>
            </a:r>
            <a:endParaRPr lang="en-US" altLang="en-US">
              <a:sym typeface="Monotype Sorts"/>
            </a:endParaRPr>
          </a:p>
          <a:p>
            <a:r>
              <a:rPr lang="en-US" altLang="en-US">
                <a:sym typeface="Monotype Sorts"/>
              </a:rPr>
              <a:t>-</a:t>
            </a:r>
            <a:r>
              <a:rPr lang="en-GB" altLang="en-US">
                <a:sym typeface="Monotype Sorts"/>
              </a:rPr>
              <a:t>	In the "set" position the sprinter has moved to an optimal starting position.</a:t>
            </a:r>
            <a:endParaRPr lang="en-US" altLang="en-US">
              <a:sym typeface="Monotype Sorts"/>
            </a:endParaRPr>
          </a:p>
          <a:p>
            <a:r>
              <a:rPr lang="en-US" altLang="en-US">
                <a:sym typeface="Monotype Sorts"/>
              </a:rPr>
              <a:t>-</a:t>
            </a:r>
            <a:r>
              <a:rPr lang="en-GB" altLang="en-US">
                <a:sym typeface="Monotype Sorts"/>
              </a:rPr>
              <a:t>	In the drive phase the sprinter leaves the blocks and takes the first stride.</a:t>
            </a:r>
            <a:endParaRPr lang="en-US" altLang="en-US">
              <a:sym typeface="Monotype Sorts"/>
            </a:endParaRPr>
          </a:p>
          <a:p>
            <a:r>
              <a:rPr lang="en-US" altLang="en-US">
                <a:sym typeface="Monotype Sorts"/>
              </a:rPr>
              <a:t>-</a:t>
            </a:r>
            <a:r>
              <a:rPr lang="en-GB" altLang="en-US">
                <a:sym typeface="Monotype Sorts"/>
              </a:rPr>
              <a:t>	In the acceleration phase the sprinter increases speed and makes the transition to the running action.</a:t>
            </a:r>
            <a:r>
              <a:rPr lang="en-US" altLang="en-US">
                <a:sym typeface="Monotype Sorts"/>
              </a:rPr>
              <a:t> </a:t>
            </a:r>
            <a:endParaRPr lang="fr-FR" altLang="en-US">
              <a:sym typeface="Monotype Sorts"/>
            </a:endParaRPr>
          </a:p>
        </p:txBody>
      </p:sp>
    </p:spTree>
    <p:extLst>
      <p:ext uri="{BB962C8B-B14F-4D97-AF65-F5344CB8AC3E}">
        <p14:creationId xmlns:p14="http://schemas.microsoft.com/office/powerpoint/2010/main" val="287237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CB37-3E54-4193-AA0D-3B22E39452D6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assume an appropriate initial position. 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Both feet are in contact with the ground.</a:t>
            </a:r>
          </a:p>
          <a:p>
            <a:r>
              <a:rPr lang="en-US" altLang="en-US"/>
              <a:t>-	Knee of the rear leg rests on the ground.</a:t>
            </a:r>
          </a:p>
          <a:p>
            <a:r>
              <a:rPr lang="en-US" altLang="en-US"/>
              <a:t>-	Hands are placed on the ground, slightly more than shoulder-width apart, the fingers are arched.</a:t>
            </a:r>
          </a:p>
          <a:p>
            <a:r>
              <a:rPr lang="en-US" altLang="en-US"/>
              <a:t>-	Head is in level with the back, eyes are looking straight down.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2086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CB37-3E54-4193-AA0D-3B22E39452D6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assume an appropriate initial position. 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Both feet are in contact with the ground.</a:t>
            </a:r>
          </a:p>
          <a:p>
            <a:r>
              <a:rPr lang="en-US" altLang="en-US"/>
              <a:t>-	Knee of the rear leg rests on the ground.</a:t>
            </a:r>
          </a:p>
          <a:p>
            <a:r>
              <a:rPr lang="en-US" altLang="en-US"/>
              <a:t>-	Hands are placed on the ground, slightly more than shoulder-width apart, the fingers are arched.</a:t>
            </a:r>
          </a:p>
          <a:p>
            <a:r>
              <a:rPr lang="en-US" altLang="en-US"/>
              <a:t>-	Head is in level with the back, eyes are looking straight down.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485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CB37-3E54-4193-AA0D-3B22E39452D6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assume an appropriate initial position. </a:t>
            </a:r>
          </a:p>
          <a:p>
            <a:endParaRPr lang="en-US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Both feet are in contact with the ground.</a:t>
            </a:r>
          </a:p>
          <a:p>
            <a:r>
              <a:rPr lang="en-US" altLang="en-US"/>
              <a:t>-	Knee of the rear leg rests on the ground.</a:t>
            </a:r>
          </a:p>
          <a:p>
            <a:r>
              <a:rPr lang="en-US" altLang="en-US"/>
              <a:t>-	Hands are placed on the ground, slightly more than shoulder-width apart, the fingers are arched.</a:t>
            </a:r>
          </a:p>
          <a:p>
            <a:r>
              <a:rPr lang="en-US" altLang="en-US"/>
              <a:t>-	Head is in level with the back, eyes are looking straight down.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145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1A620-1E38-41C8-AC80-7B57646060A5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US" altLang="en-US"/>
              <a:t>To move into and hold an optimal starting position. </a:t>
            </a:r>
          </a:p>
          <a:p>
            <a:endParaRPr lang="en-US" altLang="en-US" b="1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Heels press backwards.</a:t>
            </a:r>
          </a:p>
          <a:p>
            <a:r>
              <a:rPr lang="en-US" altLang="en-US"/>
              <a:t>-	Knee of the front leg is at a 90° angle.</a:t>
            </a:r>
          </a:p>
          <a:p>
            <a:r>
              <a:rPr lang="en-US" altLang="en-US"/>
              <a:t>-	Knee of the rear leg is at a 120-140° angle.</a:t>
            </a:r>
          </a:p>
          <a:p>
            <a:r>
              <a:rPr lang="en-US" altLang="en-US"/>
              <a:t>-	Hips are slightly higher than the shoulders, the trunk is inclined forward.</a:t>
            </a:r>
          </a:p>
          <a:p>
            <a:r>
              <a:rPr lang="en-US" altLang="en-US"/>
              <a:t>-	Shoulders are slightly ahead of the hands.</a:t>
            </a:r>
            <a:endParaRPr lang="fr-FR" altLang="en-US"/>
          </a:p>
          <a:p>
            <a:pPr>
              <a:buFontTx/>
              <a:buChar char="-"/>
            </a:pPr>
            <a:endParaRPr lang="fr-FR" altLang="en-US"/>
          </a:p>
          <a:p>
            <a:pPr>
              <a:buFontTx/>
              <a:buChar char="-"/>
            </a:pPr>
            <a:endParaRPr lang="fr-FR" altLang="en-US"/>
          </a:p>
          <a:p>
            <a:pPr>
              <a:buFontTx/>
              <a:buChar char="-"/>
            </a:pPr>
            <a:endParaRPr lang="fr-FR" altLang="en-US"/>
          </a:p>
          <a:p>
            <a:pPr>
              <a:buFontTx/>
              <a:buChar char="-"/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5194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80DF-187C-4598-9B28-7A387056B9DE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leave the blocks and </a:t>
            </a:r>
          </a:p>
          <a:p>
            <a:r>
              <a:rPr lang="en-US" altLang="en-US"/>
              <a:t>to prepare for the first stride.</a:t>
            </a:r>
          </a:p>
        </p:txBody>
      </p:sp>
    </p:spTree>
    <p:extLst>
      <p:ext uri="{BB962C8B-B14F-4D97-AF65-F5344CB8AC3E}">
        <p14:creationId xmlns:p14="http://schemas.microsoft.com/office/powerpoint/2010/main" val="150741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144D3-C46C-481A-93EB-703DAB69053E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leave the blocks and </a:t>
            </a:r>
          </a:p>
          <a:p>
            <a:r>
              <a:rPr lang="en-US" altLang="en-US"/>
              <a:t>to prepare for the first stride. </a:t>
            </a:r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/>
              <a:t>-	Trunk straightens and lifts as both feet press hard against the blocks.</a:t>
            </a:r>
          </a:p>
          <a:p>
            <a:r>
              <a:rPr lang="en-US" altLang="en-US"/>
              <a:t>-	Hands lift from the ground together then swing alternately.</a:t>
            </a:r>
          </a:p>
          <a:p>
            <a:r>
              <a:rPr lang="en-US" altLang="en-US"/>
              <a:t>-	Push of the rear leg is hard/short, the front leg's push is a little less hard but longer.</a:t>
            </a:r>
          </a:p>
          <a:p>
            <a:r>
              <a:rPr lang="en-US" altLang="en-US"/>
              <a:t>-	Rear leg swings forwards rapidly while the body leans forwards.</a:t>
            </a:r>
          </a:p>
          <a:p>
            <a:endParaRPr lang="fr-FR" altLang="en-US"/>
          </a:p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4172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70444-A4AC-4A34-A3B7-E096E3EC9DA4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/>
              <a:t>To leave the blocks and </a:t>
            </a:r>
          </a:p>
          <a:p>
            <a:r>
              <a:rPr lang="en-US" altLang="en-US"/>
              <a:t>to prepare for the first stride. </a:t>
            </a:r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  <a:endParaRPr lang="fr-FR" altLang="en-US"/>
          </a:p>
          <a:p>
            <a:r>
              <a:rPr lang="en-US" altLang="en-US"/>
              <a:t>-	Knee and hip are fully extended at the completion of the drive.</a:t>
            </a:r>
            <a:endParaRPr lang="fr-FR" altLang="en-US"/>
          </a:p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5792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6576" y="2852936"/>
            <a:ext cx="7560840" cy="1470025"/>
          </a:xfrm>
        </p:spPr>
        <p:txBody>
          <a:bodyPr/>
          <a:lstStyle/>
          <a:p>
            <a:pPr algn="r" rtl="1">
              <a:defRPr/>
            </a:pP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3.3.2 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البدء </a:t>
            </a:r>
            <a:r>
              <a:rPr lang="ar-E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المنخفض &amp; التسارع </a:t>
            </a:r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464" y="260648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456" y="188640"/>
            <a:ext cx="6192688" cy="490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4000" b="1" cap="all" dirty="0" smtClean="0">
                <a:solidFill>
                  <a:schemeClr val="bg1"/>
                </a:solidFill>
              </a:rPr>
              <a:t>مرحلة </a:t>
            </a:r>
            <a:r>
              <a:rPr lang="ar-SA" sz="4000" b="1" cap="all" dirty="0" smtClean="0">
                <a:solidFill>
                  <a:schemeClr val="bg1"/>
                </a:solidFill>
              </a:rPr>
              <a:t>تزايد السرع</a:t>
            </a:r>
            <a:r>
              <a:rPr lang="ar-EG" sz="4000" b="1" cap="all" dirty="0" smtClean="0">
                <a:solidFill>
                  <a:schemeClr val="bg1"/>
                </a:solidFill>
              </a:rPr>
              <a:t>ة – الجزء 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 flipH="1" flipV="1">
            <a:off x="4737101" y="4149725"/>
            <a:ext cx="144463" cy="5032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6618" name="Picture 10" descr="Depar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407646"/>
            <a:ext cx="3053134" cy="28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22" name="AutoShape 14"/>
          <p:cNvSpPr>
            <a:spLocks noChangeArrowheads="1"/>
          </p:cNvSpPr>
          <p:nvPr/>
        </p:nvSpPr>
        <p:spPr bwMode="auto">
          <a:xfrm rot="19225190">
            <a:off x="903406" y="3492765"/>
            <a:ext cx="568401" cy="376735"/>
          </a:xfrm>
          <a:prstGeom prst="leftArrow">
            <a:avLst>
              <a:gd name="adj1" fmla="val 50000"/>
              <a:gd name="adj2" fmla="val 382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626" name="Picture 18" descr="start0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8842" y="1916832"/>
            <a:ext cx="6645117" cy="16920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1495177" y="3789040"/>
            <a:ext cx="76342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الأهـــــــداف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زيادة السرعة والانتقال بشكل فعال لحركه </a:t>
            </a:r>
            <a:r>
              <a:rPr lang="ar-SA" sz="2400" b="1" dirty="0" smtClean="0"/>
              <a:t>الجري</a:t>
            </a:r>
            <a:endParaRPr lang="fr-FR" altLang="en-US" sz="2400" dirty="0">
              <a:solidFill>
                <a:srgbClr val="3333FF"/>
              </a:solidFill>
            </a:endParaRPr>
          </a:p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الخصــــــائص الفنـــــية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algn="r"/>
            <a:r>
              <a:rPr lang="en-US" sz="2400" dirty="0"/>
              <a:t> 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/>
              <a:t>هبوط </a:t>
            </a:r>
            <a:r>
              <a:rPr lang="ar-SA" sz="2400" b="1" dirty="0"/>
              <a:t>القدم الاماميه بسرعة على المشط للخطوة الأولى.    </a:t>
            </a:r>
            <a:endParaRPr lang="en-US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 </a:t>
            </a:r>
            <a:r>
              <a:rPr lang="ar-SA" sz="2400" b="1" dirty="0" smtClean="0"/>
              <a:t>الاحتفاظ </a:t>
            </a:r>
            <a:r>
              <a:rPr lang="ar-SA" sz="2400" b="1" dirty="0"/>
              <a:t>بميل الجذع للأمام</a:t>
            </a:r>
            <a:endParaRPr lang="en-US" altLang="en-US" sz="24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10</a:t>
            </a:r>
          </a:p>
        </p:txBody>
      </p:sp>
    </p:spTree>
    <p:extLst>
      <p:ext uri="{BB962C8B-B14F-4D97-AF65-F5344CB8AC3E}">
        <p14:creationId xmlns:p14="http://schemas.microsoft.com/office/powerpoint/2010/main" val="4683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2480" y="372053"/>
            <a:ext cx="8229600" cy="490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4000" b="1" cap="all" dirty="0">
                <a:solidFill>
                  <a:schemeClr val="bg1"/>
                </a:solidFill>
              </a:rPr>
              <a:t>مرحلة </a:t>
            </a:r>
            <a:r>
              <a:rPr lang="ar-SA" sz="4000" b="1" cap="all" dirty="0">
                <a:solidFill>
                  <a:schemeClr val="bg1"/>
                </a:solidFill>
              </a:rPr>
              <a:t>تزايد السرع</a:t>
            </a:r>
            <a:r>
              <a:rPr lang="ar-EG" sz="4000" b="1" cap="all" dirty="0">
                <a:solidFill>
                  <a:schemeClr val="bg1"/>
                </a:solidFill>
              </a:rPr>
              <a:t>ة – الجزء </a:t>
            </a:r>
            <a:r>
              <a:rPr lang="ar-EG" sz="4000" b="1" cap="all" dirty="0" smtClean="0">
                <a:solidFill>
                  <a:schemeClr val="bg1"/>
                </a:solidFill>
              </a:rPr>
              <a:t>2</a:t>
            </a:r>
            <a:endParaRPr lang="fr-FR" altLang="en-US" sz="40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197641" name="Picture 9" descr="Depar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" y="3104571"/>
            <a:ext cx="3816671" cy="31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2" name="Line 10"/>
          <p:cNvSpPr>
            <a:spLocks noChangeShapeType="1"/>
          </p:cNvSpPr>
          <p:nvPr/>
        </p:nvSpPr>
        <p:spPr bwMode="auto">
          <a:xfrm flipV="1">
            <a:off x="1064568" y="3645023"/>
            <a:ext cx="2448272" cy="15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97643" name="Picture 11" descr="start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76" y="980728"/>
            <a:ext cx="7934762" cy="20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4160912" y="3269496"/>
            <a:ext cx="547260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الأهـــــــداف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زيادة السرعة والانتقال بشكل فعال لحركه الجري</a:t>
            </a:r>
            <a:endParaRPr lang="fr-FR" altLang="en-US" sz="2400" dirty="0">
              <a:solidFill>
                <a:srgbClr val="3333FF"/>
              </a:solidFill>
            </a:endParaRPr>
          </a:p>
          <a:p>
            <a:pPr algn="r"/>
            <a:endParaRPr lang="fr-FR" altLang="en-US" sz="2400" dirty="0">
              <a:solidFill>
                <a:srgbClr val="3333FF"/>
              </a:solidFill>
            </a:endParaRPr>
          </a:p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الخصــــــائص الفنـــــية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algn="r"/>
            <a:r>
              <a:rPr lang="en-US" sz="2400" dirty="0"/>
              <a:t> </a:t>
            </a:r>
            <a:r>
              <a:rPr lang="ar-SA" sz="2400" b="1" dirty="0" smtClean="0"/>
              <a:t>  </a:t>
            </a:r>
            <a:r>
              <a:rPr lang="ar-SA" sz="2400" b="1" dirty="0"/>
              <a:t>الساق يظل موازيا مع الأرض أثناء العودة  </a:t>
            </a:r>
            <a:endParaRPr lang="en-US" sz="2400" dirty="0"/>
          </a:p>
          <a:p>
            <a:pPr algn="r"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11</a:t>
            </a:r>
          </a:p>
        </p:txBody>
      </p:sp>
    </p:spTree>
    <p:extLst>
      <p:ext uri="{BB962C8B-B14F-4D97-AF65-F5344CB8AC3E}">
        <p14:creationId xmlns:p14="http://schemas.microsoft.com/office/powerpoint/2010/main" val="9571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6163" y="394891"/>
            <a:ext cx="6663061" cy="417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cap="all" dirty="0">
                <a:solidFill>
                  <a:schemeClr val="bg1"/>
                </a:solidFill>
              </a:rPr>
              <a:t>مرحلة </a:t>
            </a:r>
            <a:r>
              <a:rPr lang="ar-SA" sz="3600" b="1" cap="all" dirty="0">
                <a:solidFill>
                  <a:schemeClr val="bg1"/>
                </a:solidFill>
              </a:rPr>
              <a:t>تزايد السرع</a:t>
            </a:r>
            <a:r>
              <a:rPr lang="ar-EG" sz="3600" b="1" cap="all" dirty="0">
                <a:solidFill>
                  <a:schemeClr val="bg1"/>
                </a:solidFill>
              </a:rPr>
              <a:t>ة – الجزء </a:t>
            </a:r>
            <a:r>
              <a:rPr lang="ar-EG" sz="3600" b="1" cap="all" dirty="0" smtClean="0">
                <a:solidFill>
                  <a:schemeClr val="bg1"/>
                </a:solidFill>
              </a:rPr>
              <a:t>3</a:t>
            </a:r>
            <a:endParaRPr lang="fr-FR" altLang="en-US" sz="36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pic>
        <p:nvPicPr>
          <p:cNvPr id="198664" name="Picture 8" descr="Depar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68442"/>
            <a:ext cx="3125787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6" name="Picture 10" descr="start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27942"/>
            <a:ext cx="8884164" cy="202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272480" y="3098274"/>
            <a:ext cx="61926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الأهـــــــداف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زيادة السرعة والانتقال بشكل فعال لحركه الجري</a:t>
            </a:r>
            <a:endParaRPr lang="fr-FR" altLang="en-US" sz="2400" dirty="0">
              <a:solidFill>
                <a:srgbClr val="3333FF"/>
              </a:solidFill>
            </a:endParaRPr>
          </a:p>
          <a:p>
            <a:pPr algn="r"/>
            <a:endParaRPr lang="fr-FR" altLang="en-US" sz="2400" dirty="0">
              <a:solidFill>
                <a:srgbClr val="3333FF"/>
              </a:solidFill>
            </a:endParaRPr>
          </a:p>
          <a:p>
            <a:pPr algn="r" rtl="1"/>
            <a:r>
              <a:rPr lang="ar-SA" sz="2400" b="1" cap="all" dirty="0">
                <a:solidFill>
                  <a:srgbClr val="3333FF"/>
                </a:solidFill>
              </a:rPr>
              <a:t>الخصــــــائص الفنـــــية</a:t>
            </a:r>
            <a:endParaRPr lang="en-US" sz="2400" b="1" cap="all" dirty="0">
              <a:solidFill>
                <a:srgbClr val="3333FF"/>
              </a:solidFill>
            </a:endParaRPr>
          </a:p>
          <a:p>
            <a:r>
              <a:rPr lang="en-US" sz="2400" dirty="0"/>
              <a:t> </a:t>
            </a:r>
          </a:p>
          <a:p>
            <a:pPr marL="0" lvl="1" algn="r" rtl="1">
              <a:buFont typeface="Arial" panose="020B0604020202020204" pitchFamily="34" charset="0"/>
              <a:buChar char="•"/>
            </a:pPr>
            <a:r>
              <a:rPr lang="ar-SA" sz="2400" b="1" dirty="0" smtClean="0"/>
              <a:t> </a:t>
            </a:r>
            <a:r>
              <a:rPr lang="ar-EG" sz="2400" b="1" dirty="0" smtClean="0"/>
              <a:t>  </a:t>
            </a:r>
            <a:r>
              <a:rPr lang="ar-SA" sz="2400" b="1" dirty="0" smtClean="0"/>
              <a:t>تتزايد </a:t>
            </a:r>
            <a:r>
              <a:rPr lang="ar-SA" sz="2400" b="1" dirty="0"/>
              <a:t>طول الخطوة وترددها مع كل خطوة.  </a:t>
            </a:r>
            <a:endParaRPr lang="en-US" sz="24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EG" sz="2400" b="1" dirty="0"/>
              <a:t> </a:t>
            </a:r>
            <a:r>
              <a:rPr lang="ar-EG" sz="2400" b="1" dirty="0" smtClean="0"/>
              <a:t> </a:t>
            </a:r>
            <a:r>
              <a:rPr lang="ar-SA" sz="2400" b="1" dirty="0" smtClean="0"/>
              <a:t> </a:t>
            </a:r>
            <a:r>
              <a:rPr lang="ar-SA" sz="2400" b="1" dirty="0"/>
              <a:t>يرتفع الجذع تدريجيا </a:t>
            </a:r>
            <a:r>
              <a:rPr lang="ar-SA" sz="2400" b="1" dirty="0" smtClean="0"/>
              <a:t>بعد</a:t>
            </a:r>
            <a:r>
              <a:rPr lang="ar-EG" sz="2400" b="1" dirty="0" smtClean="0"/>
              <a:t>  </a:t>
            </a:r>
            <a:r>
              <a:rPr lang="ar-SA" sz="2400" b="1" dirty="0" smtClean="0"/>
              <a:t>20</a:t>
            </a:r>
            <a:r>
              <a:rPr lang="ar-EG" sz="2400" b="1" dirty="0" smtClean="0"/>
              <a:t> </a:t>
            </a:r>
            <a:r>
              <a:rPr lang="ar-SA" sz="2400" b="1" dirty="0" smtClean="0"/>
              <a:t>–</a:t>
            </a:r>
            <a:r>
              <a:rPr lang="ar-EG" sz="2400" b="1" dirty="0" smtClean="0"/>
              <a:t> </a:t>
            </a:r>
            <a:r>
              <a:rPr lang="ar-SA" sz="2400" b="1" dirty="0" smtClean="0"/>
              <a:t>30</a:t>
            </a:r>
            <a:r>
              <a:rPr lang="ar-EG" sz="2400" b="1" dirty="0" smtClean="0"/>
              <a:t> </a:t>
            </a:r>
            <a:r>
              <a:rPr lang="ar-SA" sz="2400" b="1" dirty="0" smtClean="0"/>
              <a:t>متر</a:t>
            </a:r>
            <a:r>
              <a:rPr lang="ar-SA" sz="2400" b="1" dirty="0"/>
              <a:t>.  </a:t>
            </a:r>
            <a:endParaRPr lang="en-US" sz="24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12</a:t>
            </a:r>
          </a:p>
        </p:txBody>
      </p:sp>
    </p:spTree>
    <p:extLst>
      <p:ext uri="{BB962C8B-B14F-4D97-AF65-F5344CB8AC3E}">
        <p14:creationId xmlns:p14="http://schemas.microsoft.com/office/powerpoint/2010/main" val="14268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2819" y="385001"/>
            <a:ext cx="5248253" cy="490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التسلسل الكامل للحركة</a:t>
            </a:r>
            <a:endParaRPr lang="fr-FR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4020" name="Picture 4" descr="Depart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214" y="3266848"/>
            <a:ext cx="1503398" cy="13370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1" name="Picture 5" descr="Depar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82" y="3268098"/>
            <a:ext cx="1758551" cy="13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2" name="Picture 6" descr="Depar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71" y="3276606"/>
            <a:ext cx="1758550" cy="1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7" descr="Depar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171504"/>
            <a:ext cx="1843601" cy="14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8" descr="image0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974892"/>
            <a:ext cx="9875570" cy="21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60512" y="4768636"/>
            <a:ext cx="88201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EG" altLang="en-US" b="1" dirty="0" smtClean="0"/>
              <a:t>ينقسم البدء المنخفض إلى 4 مراحل : </a:t>
            </a:r>
          </a:p>
          <a:p>
            <a:r>
              <a:rPr lang="ar-EG" altLang="en-US" b="1" dirty="0" smtClean="0"/>
              <a:t>وضع خذ مكانك ، وضع أستعد ، الدفع ، التسارع</a:t>
            </a:r>
            <a:endParaRPr lang="en-GB" altLang="en-US" b="1" dirty="0"/>
          </a:p>
          <a:p>
            <a:r>
              <a:rPr lang="ar-EG" altLang="en-US" b="1" dirty="0" smtClean="0"/>
              <a:t>في وضع « خذ مكانك»  يضبط العداء المكعبات وينخذ الوضع الأولي</a:t>
            </a:r>
          </a:p>
          <a:p>
            <a:r>
              <a:rPr lang="ar-EG" altLang="en-US" b="1" dirty="0" smtClean="0"/>
              <a:t>في وضع أستعد يتحرك العداء  للوضع المثالي  للبدء</a:t>
            </a:r>
            <a:endParaRPr lang="en-US" altLang="en-US" b="1" dirty="0" smtClean="0"/>
          </a:p>
          <a:p>
            <a:r>
              <a:rPr lang="ar-EG" altLang="en-US" b="1" dirty="0" smtClean="0"/>
              <a:t>في مرحلة الدفع يترك العداء المكعبات ليخطو الخطوة الأولى</a:t>
            </a:r>
          </a:p>
          <a:p>
            <a:r>
              <a:rPr lang="ar-EG" altLang="en-US" b="1" dirty="0" smtClean="0"/>
              <a:t>في مرحلة التسارع يزيد العداء من سرعته وينتقل إلى حركة العدو</a:t>
            </a:r>
            <a:r>
              <a:rPr lang="en-GB" altLang="en-US" b="1" dirty="0" smtClean="0"/>
              <a:t>.</a:t>
            </a:r>
            <a:r>
              <a:rPr lang="en-US" altLang="en-US" sz="2400" b="1" dirty="0" smtClean="0"/>
              <a:t> </a:t>
            </a:r>
            <a:endParaRPr lang="en-US" altLang="en-US" sz="2400" b="1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-519608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6" y="2555612"/>
            <a:ext cx="885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dirty="0" smtClean="0"/>
              <a:t>خذ مكانك</a:t>
            </a: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1064568" y="2555612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altLang="en-US" sz="1600" b="1" dirty="0"/>
              <a:t>أستعد</a:t>
            </a:r>
            <a:endParaRPr lang="ar-EG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04728" y="2555612"/>
            <a:ext cx="720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altLang="en-US" sz="1600" b="1" dirty="0"/>
              <a:t>الدفع</a:t>
            </a:r>
            <a:endParaRPr lang="ar-EG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49144" y="2555612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altLang="en-US" sz="1600" b="1" dirty="0"/>
              <a:t>التسارع</a:t>
            </a:r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66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214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4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4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770" y="428268"/>
            <a:ext cx="4989278" cy="490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>
                <a:solidFill>
                  <a:schemeClr val="bg1"/>
                </a:solidFill>
              </a:rPr>
              <a:t>وضع خذ مكانك</a:t>
            </a:r>
            <a:endParaRPr lang="fr-FR" altLang="en-US" sz="3600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193543" name="Picture 7" descr="De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70" y="1237278"/>
            <a:ext cx="36195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start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221164"/>
            <a:ext cx="16065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632520" y="1772816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EG" altLang="en-US" sz="2000" b="1" dirty="0" smtClean="0">
                <a:solidFill>
                  <a:srgbClr val="3333FF"/>
                </a:solidFill>
              </a:rPr>
              <a:t>الأهداف</a:t>
            </a:r>
            <a:endParaRPr lang="ar-EG" altLang="en-US" sz="2000" b="1" dirty="0">
              <a:solidFill>
                <a:srgbClr val="3333FF"/>
              </a:solidFill>
            </a:endParaRPr>
          </a:p>
          <a:p>
            <a:pPr algn="ctr"/>
            <a:r>
              <a:rPr lang="ar-EG" altLang="en-US" sz="2000" b="1" dirty="0" smtClean="0"/>
              <a:t>اتخاذ وضع أولي مناسب للبدء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081339" y="4292600"/>
            <a:ext cx="58324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ar-EG" altLang="en-US" sz="2000" b="1" dirty="0" smtClean="0">
                <a:solidFill>
                  <a:srgbClr val="3333FF"/>
                </a:solidFill>
              </a:rPr>
              <a:t>الخصائص الفنية</a:t>
            </a:r>
            <a:r>
              <a:rPr lang="ar-EG" altLang="en-US" sz="2000" b="1" dirty="0" smtClean="0"/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altLang="en-US" sz="2000" b="1" dirty="0" smtClean="0"/>
              <a:t>كلتا القدمين متصلتان بالأرض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altLang="en-US" sz="2000" b="1" dirty="0" smtClean="0"/>
              <a:t>ترتكز ركبة الرجل الخلفية على الأرض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altLang="en-US" sz="2000" b="1" dirty="0" smtClean="0"/>
              <a:t>توضع اليدين على الأرض ، المسافة بينهما أزيد قليلا من اتساع الكتفين ، أصابع اليدين في وضع تقوس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altLang="en-US" sz="2000" b="1" dirty="0" smtClean="0"/>
              <a:t>الرأس في مستوى الظهر ، والنظر لأسفل </a:t>
            </a:r>
            <a:endParaRPr lang="en-US" altLang="en-US" sz="2000" b="1" dirty="0"/>
          </a:p>
          <a:p>
            <a:endParaRPr lang="en-US" altLang="en-US" sz="2000" b="1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3</a:t>
            </a:r>
          </a:p>
        </p:txBody>
      </p:sp>
    </p:spTree>
    <p:extLst>
      <p:ext uri="{BB962C8B-B14F-4D97-AF65-F5344CB8AC3E}">
        <p14:creationId xmlns:p14="http://schemas.microsoft.com/office/powerpoint/2010/main" val="8256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3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3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4488" y="332656"/>
            <a:ext cx="5832648" cy="4905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ضبط مكعبات البدء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4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51380"/>
              </p:ext>
            </p:extLst>
          </p:nvPr>
        </p:nvGraphicFramePr>
        <p:xfrm>
          <a:off x="72008" y="1268760"/>
          <a:ext cx="9777536" cy="52007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44384"/>
                <a:gridCol w="2444384"/>
                <a:gridCol w="2444384"/>
                <a:gridCol w="2444384"/>
              </a:tblGrid>
              <a:tr h="1030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 smtClean="0"/>
                        <a:t>المنطقة</a:t>
                      </a:r>
                      <a:endParaRPr lang="en-GB" sz="2400" b="1" dirty="0" smtClean="0"/>
                    </a:p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 smtClean="0"/>
                        <a:t>تطبيقات</a:t>
                      </a:r>
                      <a:r>
                        <a:rPr lang="ar-EG" sz="2400" b="1" baseline="0" dirty="0" smtClean="0"/>
                        <a:t> البيوميكانيك</a:t>
                      </a:r>
                      <a:endParaRPr lang="en-GB" sz="2400" b="1" dirty="0" smtClean="0"/>
                    </a:p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 smtClean="0"/>
                        <a:t>وضع البدء</a:t>
                      </a:r>
                      <a:endParaRPr lang="en-GB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 smtClean="0"/>
                        <a:t>التأثير</a:t>
                      </a:r>
                      <a:endParaRPr lang="en-GB" sz="2400" b="1" dirty="0" smtClean="0"/>
                    </a:p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12814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 smtClean="0"/>
                        <a:t>المسافة ما بين مكعبات البدء في اتجاه الجري</a:t>
                      </a:r>
                      <a:endParaRPr lang="en-GB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 smtClean="0"/>
                        <a:t>معظم</a:t>
                      </a:r>
                      <a:r>
                        <a:rPr lang="ar-EG" sz="1800" b="1" baseline="0" dirty="0" smtClean="0"/>
                        <a:t> العدائين ذو المستوى الجيد يستمدون قوة الدفع  أولا من الرجل الخلفية</a:t>
                      </a:r>
                      <a:endParaRPr lang="en-GB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 smtClean="0"/>
                        <a:t>ضيق</a:t>
                      </a:r>
                      <a:endParaRPr lang="en-GB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 smtClean="0"/>
                        <a:t>تتسبب في احداث زاوية حادة جدا ما بين الركبة والحوض للرجل الخلفية</a:t>
                      </a:r>
                    </a:p>
                    <a:p>
                      <a:pPr algn="ctr"/>
                      <a:r>
                        <a:rPr lang="ar-EG" sz="1800" b="1" dirty="0" smtClean="0"/>
                        <a:t>= </a:t>
                      </a:r>
                      <a:r>
                        <a:rPr lang="ar-EG" sz="1800" b="1" dirty="0" smtClean="0">
                          <a:solidFill>
                            <a:srgbClr val="FF0000"/>
                          </a:solidFill>
                        </a:rPr>
                        <a:t>تقليل</a:t>
                      </a:r>
                      <a:r>
                        <a:rPr lang="ar-EG" sz="1800" b="1" dirty="0" smtClean="0"/>
                        <a:t> قوة الدفع الأولية</a:t>
                      </a:r>
                      <a:endParaRPr lang="en-GB" sz="1800" b="1" dirty="0" smtClean="0"/>
                    </a:p>
                  </a:txBody>
                  <a:tcPr/>
                </a:tc>
              </a:tr>
              <a:tr h="1030005">
                <a:tc>
                  <a:txBody>
                    <a:bodyPr/>
                    <a:lstStyle/>
                    <a:p>
                      <a:pPr algn="ctr" rtl="1"/>
                      <a:endParaRPr lang="ar-EG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متوسط</a:t>
                      </a:r>
                      <a:r>
                        <a:rPr lang="ar-EG" sz="2400" baseline="0" dirty="0" smtClean="0"/>
                        <a:t> من </a:t>
                      </a:r>
                      <a:r>
                        <a:rPr lang="ar-EG" sz="2400" b="1" dirty="0" smtClean="0"/>
                        <a:t>1- 1</a:t>
                      </a:r>
                      <a:r>
                        <a:rPr lang="en-GB" sz="2400" b="1" dirty="0" smtClean="0"/>
                        <a:t>½</a:t>
                      </a:r>
                      <a:r>
                        <a:rPr lang="ar-EG" sz="2400" b="1" dirty="0" smtClean="0"/>
                        <a:t> قدم ( 30 – 45 سم)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أقصى قوة دفع أولية  مثالية </a:t>
                      </a:r>
                      <a:endParaRPr lang="ar-EG" sz="2400" dirty="0"/>
                    </a:p>
                  </a:txBody>
                  <a:tcPr/>
                </a:tc>
              </a:tr>
              <a:tr h="1030005">
                <a:tc>
                  <a:txBody>
                    <a:bodyPr/>
                    <a:lstStyle/>
                    <a:p>
                      <a:pPr algn="ctr" rtl="1"/>
                      <a:endParaRPr lang="ar-EG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واسع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يتسبب في أمتداد</a:t>
                      </a:r>
                      <a:r>
                        <a:rPr lang="ar-EG" sz="2400" baseline="0" dirty="0" smtClean="0"/>
                        <a:t> الرجل الخلفية  تقريبا في وضع استعد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dirty="0" smtClean="0"/>
                        <a:t>= </a:t>
                      </a:r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تقليل</a:t>
                      </a:r>
                      <a:r>
                        <a:rPr lang="ar-EG" sz="2000" b="1" dirty="0" smtClean="0"/>
                        <a:t> قوة الدفع الأولية</a:t>
                      </a:r>
                      <a:endParaRPr lang="en-GB" sz="2000" b="1" dirty="0" smtClean="0"/>
                    </a:p>
                    <a:p>
                      <a:pPr algn="ctr" rtl="1"/>
                      <a:endParaRPr lang="ar-EG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645024"/>
            <a:ext cx="4706211" cy="28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17009"/>
            <a:ext cx="4190850" cy="2808000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58994"/>
              </p:ext>
            </p:extLst>
          </p:nvPr>
        </p:nvGraphicFramePr>
        <p:xfrm>
          <a:off x="128465" y="2996952"/>
          <a:ext cx="9577063" cy="361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4752528"/>
              </a:tblGrid>
              <a:tr h="400426">
                <a:tc>
                  <a:txBody>
                    <a:bodyPr/>
                    <a:lstStyle/>
                    <a:p>
                      <a:pPr algn="ctr"/>
                      <a:r>
                        <a:rPr lang="ar-EG" sz="2000" dirty="0" smtClean="0"/>
                        <a:t>مكعبات البدء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 smtClean="0"/>
                        <a:t>المنطقة</a:t>
                      </a:r>
                      <a:endParaRPr lang="en-GB" sz="2000" dirty="0"/>
                    </a:p>
                  </a:txBody>
                  <a:tcPr/>
                </a:tc>
              </a:tr>
              <a:tr h="110379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dirty="0" smtClean="0"/>
                        <a:t>1.5- 2  قدم</a:t>
                      </a:r>
                      <a:endParaRPr lang="en-GB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dirty="0" smtClean="0"/>
                        <a:t>وضع</a:t>
                      </a:r>
                      <a:r>
                        <a:rPr lang="ar-EG" sz="2000" b="1" baseline="0" dirty="0" smtClean="0"/>
                        <a:t> البدء المتوسط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baseline="0" dirty="0" smtClean="0"/>
                        <a:t>المسافة مابين الحافة السفلية المامية للمكعبات وخط البدء</a:t>
                      </a:r>
                      <a:endParaRPr lang="en-GB" sz="2000" b="1" dirty="0" smtClean="0"/>
                    </a:p>
                  </a:txBody>
                  <a:tcPr/>
                </a:tc>
              </a:tr>
              <a:tr h="1902023">
                <a:tc>
                  <a:txBody>
                    <a:bodyPr/>
                    <a:lstStyle/>
                    <a:p>
                      <a:pPr algn="r" rtl="1"/>
                      <a:endParaRPr lang="en-GB" sz="2000" b="1" dirty="0" smtClean="0"/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/>
                        <a:t>مكعب</a:t>
                      </a:r>
                      <a:r>
                        <a:rPr lang="ar-EG" sz="2000" b="1" baseline="0" dirty="0" smtClean="0"/>
                        <a:t> القدم الخلفي عند العلامة ال2 تقريبا بمعدل 70  </a:t>
                      </a:r>
                      <a:r>
                        <a:rPr lang="en-GB" sz="2000" b="1" dirty="0" smtClean="0"/>
                        <a:t>°</a:t>
                      </a:r>
                      <a:r>
                        <a:rPr lang="ar-EG" sz="2000" b="1" dirty="0" smtClean="0"/>
                        <a:t> مع الأرض وتوضع بزاوية حادة أكثر من </a:t>
                      </a: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2000" b="1" dirty="0" smtClean="0"/>
                        <a:t>مكعب القدم الأمامي عند العلامة 0 تقريبا 50 </a:t>
                      </a:r>
                      <a:r>
                        <a:rPr lang="en-GB" sz="2000" b="1" dirty="0" smtClean="0"/>
                        <a:t>°</a:t>
                      </a:r>
                      <a:r>
                        <a:rPr lang="ar-EG" sz="2000" b="1" dirty="0" smtClean="0"/>
                        <a:t> مع الأرض</a:t>
                      </a:r>
                      <a:endParaRPr lang="en-GB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dirty="0" smtClean="0"/>
                        <a:t>انحدار مكعبات القدم</a:t>
                      </a:r>
                      <a:endParaRPr lang="en-GB" sz="2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5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-15552" y="332656"/>
            <a:ext cx="41609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751013"/>
                </a:solidFill>
                <a:latin typeface="DIN" pitchFamily="50" charset="0"/>
              </a:defRPr>
            </a:lvl9pPr>
          </a:lstStyle>
          <a:p>
            <a:pPr algn="ctr"/>
            <a:r>
              <a:rPr lang="ar-EG" altLang="en-US" sz="3600" b="1" kern="0" dirty="0" smtClean="0">
                <a:solidFill>
                  <a:schemeClr val="bg1"/>
                </a:solidFill>
                <a:latin typeface="IAAF Sans Bold" pitchFamily="50" charset="0"/>
              </a:rPr>
              <a:t>ضبط مكعبات البدء</a:t>
            </a:r>
            <a:endParaRPr lang="fr-FR" altLang="en-US" sz="3600" b="1" kern="0" dirty="0">
              <a:solidFill>
                <a:schemeClr val="bg1"/>
              </a:solidFill>
              <a:latin typeface="IAAF Sans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464" y="188640"/>
            <a:ext cx="5400600" cy="67051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وضع «أستعد»</a:t>
            </a:r>
            <a:endParaRPr lang="en-US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853" y="2138482"/>
            <a:ext cx="8576602" cy="400526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b="1"/>
          </a:p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/>
          </a:p>
        </p:txBody>
      </p:sp>
      <p:pic>
        <p:nvPicPr>
          <p:cNvPr id="173077" name="Picture 21" descr="De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386698"/>
            <a:ext cx="3096344" cy="27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2843552" y="2419065"/>
            <a:ext cx="137830" cy="456785"/>
          </a:xfrm>
          <a:prstGeom prst="downArrow">
            <a:avLst>
              <a:gd name="adj1" fmla="val 50000"/>
              <a:gd name="adj2" fmla="val 199450"/>
            </a:avLst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 flipV="1">
            <a:off x="1677791" y="2359552"/>
            <a:ext cx="548290" cy="256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3080" name="Line 24"/>
          <p:cNvSpPr>
            <a:spLocks noChangeShapeType="1"/>
          </p:cNvSpPr>
          <p:nvPr/>
        </p:nvSpPr>
        <p:spPr bwMode="auto">
          <a:xfrm>
            <a:off x="1988027" y="1944332"/>
            <a:ext cx="205988" cy="3850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1655310" y="1747161"/>
            <a:ext cx="19235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73082" name="Picture 26" descr="start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78" y="4161304"/>
            <a:ext cx="2783060" cy="221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4953000" y="1628776"/>
            <a:ext cx="40322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ar-EG" altLang="en-US" sz="2400" b="1" dirty="0" smtClean="0">
                <a:solidFill>
                  <a:srgbClr val="3333FF"/>
                </a:solidFill>
              </a:rPr>
              <a:t>الهدف</a:t>
            </a:r>
          </a:p>
          <a:p>
            <a:pPr algn="r"/>
            <a:r>
              <a:rPr lang="ar-SA" sz="2000" b="1" dirty="0"/>
              <a:t>يتحرك العداء للأمام لاتخاذ الوضع المثالي للبدء.</a:t>
            </a:r>
            <a:r>
              <a:rPr lang="ar-EG" altLang="en-US" sz="2000" b="1" dirty="0" smtClean="0"/>
              <a:t>والثبات عليه</a:t>
            </a:r>
            <a:endParaRPr lang="en-US" altLang="en-US" sz="2000" b="1" dirty="0"/>
          </a:p>
          <a:p>
            <a:pPr algn="ctr"/>
            <a:r>
              <a:rPr lang="en-US" altLang="en-US" sz="2000" dirty="0" smtClean="0"/>
              <a:t>.</a:t>
            </a:r>
            <a:r>
              <a:rPr lang="ar-EG" altLang="en-US" sz="2000" dirty="0" smtClean="0"/>
              <a:t>د</a:t>
            </a:r>
            <a:endParaRPr lang="en-US" altLang="en-US" sz="2000" dirty="0"/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3196606" y="3501008"/>
            <a:ext cx="650892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ar-EG" altLang="en-US" sz="2400" b="1" dirty="0" smtClean="0">
                <a:solidFill>
                  <a:srgbClr val="3333FF"/>
                </a:solidFill>
              </a:rPr>
              <a:t>الخصائص الفنية 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algn="r"/>
            <a:endParaRPr lang="en-US" altLang="en-US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الدفع بالمشطين للخلف.   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  زاوية ركبه القدم الأماميه90ْ. 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  زاوية ركبه القدم الخلفية مابين 120-140ْ 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  الحوض أعلى من مستوى الكتفين قليلا والجذع يميل للأمام.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   </a:t>
            </a:r>
            <a:r>
              <a:rPr lang="ar-SA" sz="2400" b="1" dirty="0"/>
              <a:t>الكتفين أمام اليدين قليلا. </a:t>
            </a:r>
            <a:endParaRPr lang="en-US" sz="2400" b="1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6</a:t>
            </a:r>
          </a:p>
        </p:txBody>
      </p:sp>
    </p:spTree>
    <p:extLst>
      <p:ext uri="{BB962C8B-B14F-4D97-AF65-F5344CB8AC3E}">
        <p14:creationId xmlns:p14="http://schemas.microsoft.com/office/powerpoint/2010/main" val="38314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464" y="386886"/>
            <a:ext cx="5688632" cy="417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مرحلــه </a:t>
            </a:r>
            <a:r>
              <a:rPr lang="ar-SA" sz="3600" b="1" dirty="0" smtClean="0">
                <a:solidFill>
                  <a:schemeClr val="bg1"/>
                </a:solidFill>
              </a:rPr>
              <a:t>الدفــع</a:t>
            </a:r>
            <a:r>
              <a:rPr lang="ar-EG" sz="36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– الجزء 1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1" y="1700808"/>
            <a:ext cx="5256535" cy="44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3" name="AutoShape 7"/>
          <p:cNvSpPr>
            <a:spLocks noChangeArrowheads="1"/>
          </p:cNvSpPr>
          <p:nvPr/>
        </p:nvSpPr>
        <p:spPr bwMode="auto">
          <a:xfrm rot="19893424">
            <a:off x="786065" y="4699342"/>
            <a:ext cx="840965" cy="660659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8904" name="AutoShape 8"/>
          <p:cNvSpPr>
            <a:spLocks noChangeArrowheads="1"/>
          </p:cNvSpPr>
          <p:nvPr/>
        </p:nvSpPr>
        <p:spPr bwMode="auto">
          <a:xfrm rot="20684983">
            <a:off x="421272" y="4301082"/>
            <a:ext cx="832824" cy="52419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20890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384440"/>
              </p:ext>
            </p:extLst>
          </p:nvPr>
        </p:nvGraphicFramePr>
        <p:xfrm>
          <a:off x="5601072" y="1970334"/>
          <a:ext cx="3973746" cy="151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Image bitmap" r:id="rId5" imgW="11193437" imgH="4258269" progId="Paint.Picture">
                  <p:embed/>
                </p:oleObj>
              </mc:Choice>
              <mc:Fallback>
                <p:oleObj name="Image bitmap" r:id="rId5" imgW="11193437" imgH="4258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72" y="1970334"/>
                        <a:ext cx="3973746" cy="1512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313040" y="4119659"/>
            <a:ext cx="45929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EG" altLang="en-US" sz="2800" b="1" dirty="0" smtClean="0">
                <a:solidFill>
                  <a:srgbClr val="3333FF"/>
                </a:solidFill>
              </a:rPr>
              <a:t>الأهداف</a:t>
            </a:r>
            <a:endParaRPr lang="en-US" altLang="en-US" sz="2800" b="1" dirty="0">
              <a:solidFill>
                <a:srgbClr val="3333FF"/>
              </a:solidFill>
            </a:endParaRPr>
          </a:p>
          <a:p>
            <a:pPr algn="ctr"/>
            <a:endParaRPr lang="en-US" altLang="en-US" sz="2800" b="1" dirty="0"/>
          </a:p>
          <a:p>
            <a:pPr rtl="1"/>
            <a:r>
              <a:rPr lang="ar-SA" sz="2800" b="1" dirty="0"/>
              <a:t>ترك المكعبات والأعداد للخطوة </a:t>
            </a:r>
            <a:r>
              <a:rPr lang="ar-SA" sz="2800" b="1" dirty="0" smtClean="0"/>
              <a:t>الأولي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endParaRPr lang="en-US" altLang="en-US" sz="2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7</a:t>
            </a:r>
          </a:p>
        </p:txBody>
      </p:sp>
    </p:spTree>
    <p:extLst>
      <p:ext uri="{BB962C8B-B14F-4D97-AF65-F5344CB8AC3E}">
        <p14:creationId xmlns:p14="http://schemas.microsoft.com/office/powerpoint/2010/main" val="7236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440114" y="616585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792413" y="1773239"/>
            <a:ext cx="215900" cy="7191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89234"/>
              </p:ext>
            </p:extLst>
          </p:nvPr>
        </p:nvGraphicFramePr>
        <p:xfrm>
          <a:off x="4250740" y="2276872"/>
          <a:ext cx="5302351" cy="201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Image bitmap" r:id="rId4" imgW="11193437" imgH="4258269" progId="Paint.Picture">
                  <p:embed/>
                </p:oleObj>
              </mc:Choice>
              <mc:Fallback>
                <p:oleObj name="Image bitmap" r:id="rId4" imgW="11193437" imgH="4258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740" y="2276872"/>
                        <a:ext cx="5302351" cy="2018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93" name="Picture 13" descr="Depar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340768"/>
            <a:ext cx="3472954" cy="28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5" name="AutoShape 15"/>
          <p:cNvSpPr>
            <a:spLocks noChangeArrowheads="1"/>
          </p:cNvSpPr>
          <p:nvPr/>
        </p:nvSpPr>
        <p:spPr bwMode="auto">
          <a:xfrm rot="-1593903">
            <a:off x="543804" y="3430833"/>
            <a:ext cx="588792" cy="28329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4613937" y="1484572"/>
            <a:ext cx="475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/>
            <a:r>
              <a:rPr lang="ar-SA" sz="2400" b="1" cap="all" dirty="0">
                <a:solidFill>
                  <a:srgbClr val="3333FF"/>
                </a:solidFill>
              </a:rPr>
              <a:t>الأهـــــــداف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rtl="1"/>
            <a:r>
              <a:rPr lang="ar-SA" sz="2400" b="1" dirty="0"/>
              <a:t>ترك المكعبات والأعداد للخطوة الأولي</a:t>
            </a:r>
            <a:endParaRPr lang="en-US" sz="2400" dirty="0"/>
          </a:p>
        </p:txBody>
      </p: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838200" y="4077072"/>
            <a:ext cx="80645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2400" b="1" cap="all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الخصــــــائص الفنـــــية</a:t>
            </a:r>
            <a:endParaRPr lang="en-US" sz="2400" b="1" cap="all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1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يرتفع </a:t>
            </a: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الجذع تدريجيا لأعلي لحظه دفع القدمين بقوة في اتجاه المكعبات.     </a:t>
            </a:r>
            <a:endParaRPr lang="en-US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ترتفع اليدين معا عن الأرض ثم تمرجح بالتناوب.   </a:t>
            </a:r>
            <a:endParaRPr lang="en-US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r" rt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تدفع </a:t>
            </a:r>
            <a:r>
              <a:rPr lang="ar-EG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المكعبات ب</a:t>
            </a:r>
            <a:r>
              <a:rPr lang="ar-SA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القدم</a:t>
            </a:r>
            <a:r>
              <a:rPr lang="ar-EG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ين معا( </a:t>
            </a:r>
            <a:r>
              <a:rPr lang="ar-E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بدء بنائي </a:t>
            </a:r>
            <a:r>
              <a:rPr lang="ar-EG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pPr marL="900113" algn="r" rtl="1">
              <a:spcAft>
                <a:spcPts val="0"/>
              </a:spcAft>
            </a:pPr>
            <a:r>
              <a:rPr lang="ar-EG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	تدفع القدم الخلفية </a:t>
            </a:r>
            <a:r>
              <a:rPr lang="ar-SA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بقوة </a:t>
            </a: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لمسافة قصيرة </a:t>
            </a:r>
            <a:endParaRPr lang="ar-EG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900113" algn="r" rtl="1">
              <a:spcAft>
                <a:spcPts val="0"/>
              </a:spcAft>
            </a:pPr>
            <a:r>
              <a:rPr lang="ar-EG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	</a:t>
            </a:r>
            <a:r>
              <a:rPr lang="ar-SA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بينما </a:t>
            </a: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تدفع القدم الأمامية بقوة أقل ولمسافة أطول.   </a:t>
            </a:r>
            <a:endParaRPr lang="en-US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S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تمرجح الرجل الخلفية للأمام وبسرعة بينما يميل الجذع للأمام.</a:t>
            </a:r>
            <a:endParaRPr lang="en-US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SA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8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576" y="44624"/>
            <a:ext cx="4104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kern="0" dirty="0">
                <a:solidFill>
                  <a:srgbClr val="FFFFFF"/>
                </a:solidFill>
                <a:latin typeface="DIN"/>
                <a:ea typeface="+mj-ea"/>
                <a:cs typeface="+mj-cs"/>
              </a:rPr>
              <a:t>مرحلــه الدفــع</a:t>
            </a:r>
            <a:r>
              <a:rPr lang="ar-EG" sz="3600" b="1" kern="0" dirty="0">
                <a:solidFill>
                  <a:srgbClr val="FFFFFF"/>
                </a:solidFill>
                <a:latin typeface="DIN"/>
                <a:ea typeface="+mj-ea"/>
                <a:cs typeface="+mj-cs"/>
              </a:rPr>
              <a:t> – الجزء </a:t>
            </a:r>
            <a:r>
              <a:rPr lang="ar-EG" sz="3600" b="1" kern="0" dirty="0" smtClean="0">
                <a:solidFill>
                  <a:srgbClr val="FFFFFF"/>
                </a:solidFill>
                <a:latin typeface="DIN"/>
                <a:ea typeface="+mj-ea"/>
                <a:cs typeface="+mj-cs"/>
              </a:rPr>
              <a:t>2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619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9" name="Picture 9" descr="Depar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4" y="1557339"/>
            <a:ext cx="3490268" cy="29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2" name="Line 12"/>
          <p:cNvSpPr>
            <a:spLocks noChangeShapeType="1"/>
          </p:cNvSpPr>
          <p:nvPr/>
        </p:nvSpPr>
        <p:spPr bwMode="auto">
          <a:xfrm flipV="1">
            <a:off x="1136576" y="1740156"/>
            <a:ext cx="2629391" cy="1976876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94573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6494"/>
              </p:ext>
            </p:extLst>
          </p:nvPr>
        </p:nvGraphicFramePr>
        <p:xfrm>
          <a:off x="4501645" y="2780217"/>
          <a:ext cx="5212874" cy="198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Image bitmap" r:id="rId5" imgW="11193437" imgH="4258269" progId="Paint.Picture">
                  <p:embed/>
                </p:oleObj>
              </mc:Choice>
              <mc:Fallback>
                <p:oleObj name="Image bitmap" r:id="rId5" imgW="11193437" imgH="4258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645" y="2780217"/>
                        <a:ext cx="5212874" cy="1984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5384801" y="1557339"/>
            <a:ext cx="3097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/>
            <a:r>
              <a:rPr lang="ar-SA" sz="2400" b="1" cap="all" dirty="0">
                <a:solidFill>
                  <a:srgbClr val="3333FF"/>
                </a:solidFill>
              </a:rPr>
              <a:t>الأهـــــــداف</a:t>
            </a:r>
            <a:endParaRPr lang="en-US" sz="2400" b="1" cap="all" dirty="0">
              <a:solidFill>
                <a:srgbClr val="3333FF"/>
              </a:solidFill>
            </a:endParaRPr>
          </a:p>
          <a:p>
            <a:pPr rtl="1"/>
            <a:r>
              <a:rPr lang="ar-SA" sz="2400" b="1" dirty="0"/>
              <a:t>ترك المكعبات </a:t>
            </a:r>
            <a:r>
              <a:rPr lang="ar-SA" sz="2400" b="1" dirty="0" smtClean="0"/>
              <a:t>والخطوة </a:t>
            </a:r>
            <a:r>
              <a:rPr lang="ar-SA" sz="2400" b="1" dirty="0"/>
              <a:t>الأولي</a:t>
            </a:r>
            <a:endParaRPr lang="en-US" sz="2400" dirty="0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2370208" y="4947265"/>
            <a:ext cx="73351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ar-EG" altLang="en-US" sz="2400" b="1" dirty="0" smtClean="0">
                <a:solidFill>
                  <a:srgbClr val="3333FF"/>
                </a:solidFill>
              </a:rPr>
              <a:t>الخصائص الفنية 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algn="r"/>
            <a:endParaRPr lang="fr-FR" altLang="en-US" sz="2400" dirty="0"/>
          </a:p>
          <a:p>
            <a:pPr algn="r" rtl="1"/>
            <a:r>
              <a:rPr lang="ar-SA" sz="2400" b="1" dirty="0"/>
              <a:t>يتم فرد مفصل الحوض </a:t>
            </a:r>
            <a:r>
              <a:rPr lang="ar-SA" sz="2400" b="1" dirty="0" smtClean="0"/>
              <a:t>والركب</a:t>
            </a:r>
            <a:r>
              <a:rPr lang="ar-EG" sz="2400" b="1" dirty="0" smtClean="0"/>
              <a:t>ة</a:t>
            </a:r>
            <a:r>
              <a:rPr lang="ar-SA" sz="2400" b="1" dirty="0" smtClean="0"/>
              <a:t> </a:t>
            </a:r>
            <a:r>
              <a:rPr lang="ar-SA" sz="2400" b="1" dirty="0"/>
              <a:t>تماما في نهاية </a:t>
            </a:r>
            <a:r>
              <a:rPr lang="ar-SA" sz="2400" b="1" dirty="0" smtClean="0"/>
              <a:t>مرحل</a:t>
            </a:r>
            <a:r>
              <a:rPr lang="ar-EG" sz="2400" b="1" dirty="0" smtClean="0"/>
              <a:t>ة  </a:t>
            </a:r>
            <a:r>
              <a:rPr lang="ar-SA" sz="2400" b="1" dirty="0" smtClean="0"/>
              <a:t>الدفع.</a:t>
            </a:r>
            <a:endParaRPr lang="en-US" sz="24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3.3.2 / 9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576" y="118373"/>
            <a:ext cx="4104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3600" b="1" kern="0" dirty="0">
                <a:solidFill>
                  <a:srgbClr val="FFFFFF"/>
                </a:solidFill>
                <a:latin typeface="DIN"/>
              </a:rPr>
              <a:t>مرحلــه الدفــع</a:t>
            </a:r>
            <a:r>
              <a:rPr lang="ar-EG" sz="3600" b="1" kern="0" dirty="0">
                <a:solidFill>
                  <a:srgbClr val="FFFFFF"/>
                </a:solidFill>
                <a:latin typeface="DIN"/>
              </a:rPr>
              <a:t> – الجزء </a:t>
            </a:r>
            <a:r>
              <a:rPr lang="ar-EG" sz="3600" b="1" kern="0" dirty="0" smtClean="0">
                <a:solidFill>
                  <a:srgbClr val="FFFFFF"/>
                </a:solidFill>
                <a:latin typeface="DIN"/>
              </a:rPr>
              <a:t>3</a:t>
            </a:r>
            <a:endParaRPr lang="ar-E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671</Words>
  <Application>Microsoft Office PowerPoint</Application>
  <PresentationFormat>A4 Paper (210x297 mm)</PresentationFormat>
  <Paragraphs>212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IAAF_PPT</vt:lpstr>
      <vt:lpstr>Image bitmap</vt:lpstr>
      <vt:lpstr>3.3.2  البدء المنخفض &amp; التسارع 2                   </vt:lpstr>
      <vt:lpstr>التسلسل الكامل للحركة</vt:lpstr>
      <vt:lpstr>وضع خذ مكانك</vt:lpstr>
      <vt:lpstr>ضبط مكعبات البدء</vt:lpstr>
      <vt:lpstr>PowerPoint Presentation</vt:lpstr>
      <vt:lpstr>وضع «أستعد»</vt:lpstr>
      <vt:lpstr>مرحلــه الدفــع – الجزء 1</vt:lpstr>
      <vt:lpstr>PowerPoint Presentation</vt:lpstr>
      <vt:lpstr>PowerPoint Presentation</vt:lpstr>
      <vt:lpstr>مرحلة تزايد السرعة – الجزء 1</vt:lpstr>
      <vt:lpstr>مرحلة تزايد السرعة – الجزء 2</vt:lpstr>
      <vt:lpstr>مرحلة تزايد السرعة – الجزء 3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Dr-Hamdy-RDC-pc</cp:lastModifiedBy>
  <cp:revision>332</cp:revision>
  <cp:lastPrinted>2016-04-04T13:03:26Z</cp:lastPrinted>
  <dcterms:created xsi:type="dcterms:W3CDTF">2013-01-21T11:55:24Z</dcterms:created>
  <dcterms:modified xsi:type="dcterms:W3CDTF">2016-07-02T09:11:09Z</dcterms:modified>
</cp:coreProperties>
</file>